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Nunito"/>
      <p:regular r:id="rId23"/>
      <p:bold r:id="rId24"/>
      <p:italic r:id="rId25"/>
      <p:boldItalic r:id="rId26"/>
    </p:embeddedFont>
    <p:embeddedFont>
      <p:font typeface="Maven Pro"/>
      <p:regular r:id="rId27"/>
      <p:bold r:id="rId28"/>
    </p:embeddedFont>
    <p:embeddedFont>
      <p:font typeface="Merriweather Black"/>
      <p:bold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Nunito-bold.fntdata"/><Relationship Id="rId23" Type="http://schemas.openxmlformats.org/officeDocument/2006/relationships/font" Target="fonts/Nuni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boldItalic.fntdata"/><Relationship Id="rId25" Type="http://schemas.openxmlformats.org/officeDocument/2006/relationships/font" Target="fonts/Nunito-italic.fntdata"/><Relationship Id="rId28" Type="http://schemas.openxmlformats.org/officeDocument/2006/relationships/font" Target="fonts/MavenPro-bold.fntdata"/><Relationship Id="rId27" Type="http://schemas.openxmlformats.org/officeDocument/2006/relationships/font" Target="fonts/MavenPr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erriweatherBlack-bold.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MerriweatherBlack-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c47e739fb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c47e739fb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c47e739fb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c47e739fb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c47e739fb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c47e739fb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c47e739fb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c47e739fb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c47e739fb4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c47e739fb4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c47e739fb4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c47e739fb4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c47e739fb4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c47e739fb4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c47e739fb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c47e739fb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cb0659f537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cb0659f537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cb0659f537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cb0659f537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cb065d03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cb065d03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cb065d036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cb065d036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cb0b888a1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cb0b888a1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c47e739fb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c47e739fb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c47e739fb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c47e739fb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c47e739fb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c47e739fb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12.jpg"/><Relationship Id="rId5" Type="http://schemas.openxmlformats.org/officeDocument/2006/relationships/image" Target="../media/image3.jpg"/><Relationship Id="rId6" Type="http://schemas.openxmlformats.org/officeDocument/2006/relationships/image" Target="../media/image17.png"/><Relationship Id="rId7" Type="http://schemas.openxmlformats.org/officeDocument/2006/relationships/image" Target="../media/image20.jpg"/><Relationship Id="rId8"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1.png"/><Relationship Id="rId6"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www.codewithc.com/mini-project-in-c-bank-management-system/" TargetMode="External"/><Relationship Id="rId4" Type="http://schemas.openxmlformats.org/officeDocument/2006/relationships/hyperlink" Target="https://www.codewithc.com" TargetMode="External"/><Relationship Id="rId9" Type="http://schemas.openxmlformats.org/officeDocument/2006/relationships/hyperlink" Target="https://www.geeksforgeeks.org/bank-account-system-in-c-using-file-handling/" TargetMode="External"/><Relationship Id="rId5" Type="http://schemas.openxmlformats.org/officeDocument/2006/relationships/hyperlink" Target="https://www.geeksforgeeks.org" TargetMode="External"/><Relationship Id="rId6" Type="http://schemas.openxmlformats.org/officeDocument/2006/relationships/hyperlink" Target="https://github.com" TargetMode="External"/><Relationship Id="rId7" Type="http://schemas.openxmlformats.org/officeDocument/2006/relationships/hyperlink" Target="http://www.cprogrammingnotes.com" TargetMode="External"/><Relationship Id="rId8" Type="http://schemas.openxmlformats.org/officeDocument/2006/relationships/hyperlink" Target="http://www.cprogrammingnotes.com/question/banking-system.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463075" y="482848"/>
            <a:ext cx="4255500" cy="1600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BANKING SYSTEM</a:t>
            </a:r>
            <a:endParaRPr/>
          </a:p>
        </p:txBody>
      </p:sp>
      <p:sp>
        <p:nvSpPr>
          <p:cNvPr id="278" name="Google Shape;278;p13"/>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279" name="Google Shape;279;p13"/>
          <p:cNvPicPr preferRelativeResize="0"/>
          <p:nvPr/>
        </p:nvPicPr>
        <p:blipFill rotWithShape="1">
          <a:blip r:embed="rId3">
            <a:alphaModFix/>
          </a:blip>
          <a:srcRect b="0" l="0" r="0" t="0"/>
          <a:stretch/>
        </p:blipFill>
        <p:spPr>
          <a:xfrm>
            <a:off x="6691175" y="1618875"/>
            <a:ext cx="2466975" cy="2143125"/>
          </a:xfrm>
          <a:prstGeom prst="rect">
            <a:avLst/>
          </a:prstGeom>
          <a:noFill/>
          <a:ln>
            <a:noFill/>
          </a:ln>
        </p:spPr>
      </p:pic>
      <p:pic>
        <p:nvPicPr>
          <p:cNvPr id="280" name="Google Shape;280;p13"/>
          <p:cNvPicPr preferRelativeResize="0"/>
          <p:nvPr/>
        </p:nvPicPr>
        <p:blipFill>
          <a:blip r:embed="rId4">
            <a:alphaModFix/>
          </a:blip>
          <a:stretch>
            <a:fillRect/>
          </a:stretch>
        </p:blipFill>
        <p:spPr>
          <a:xfrm>
            <a:off x="4112975" y="3488950"/>
            <a:ext cx="2857500" cy="1600200"/>
          </a:xfrm>
          <a:prstGeom prst="rect">
            <a:avLst/>
          </a:prstGeom>
          <a:noFill/>
          <a:ln>
            <a:noFill/>
          </a:ln>
        </p:spPr>
      </p:pic>
      <p:pic>
        <p:nvPicPr>
          <p:cNvPr id="281" name="Google Shape;281;p13"/>
          <p:cNvPicPr preferRelativeResize="0"/>
          <p:nvPr/>
        </p:nvPicPr>
        <p:blipFill>
          <a:blip r:embed="rId5">
            <a:alphaModFix/>
          </a:blip>
          <a:stretch>
            <a:fillRect/>
          </a:stretch>
        </p:blipFill>
        <p:spPr>
          <a:xfrm>
            <a:off x="0" y="2995875"/>
            <a:ext cx="4307300" cy="2093275"/>
          </a:xfrm>
          <a:prstGeom prst="rect">
            <a:avLst/>
          </a:prstGeom>
          <a:noFill/>
          <a:ln>
            <a:noFill/>
          </a:ln>
        </p:spPr>
      </p:pic>
      <p:pic>
        <p:nvPicPr>
          <p:cNvPr id="282" name="Google Shape;282;p13"/>
          <p:cNvPicPr preferRelativeResize="0"/>
          <p:nvPr/>
        </p:nvPicPr>
        <p:blipFill>
          <a:blip r:embed="rId6">
            <a:alphaModFix/>
          </a:blip>
          <a:stretch>
            <a:fillRect/>
          </a:stretch>
        </p:blipFill>
        <p:spPr>
          <a:xfrm>
            <a:off x="3804600" y="2247513"/>
            <a:ext cx="3028950" cy="1514475"/>
          </a:xfrm>
          <a:prstGeom prst="rect">
            <a:avLst/>
          </a:prstGeom>
          <a:noFill/>
          <a:ln>
            <a:noFill/>
          </a:ln>
        </p:spPr>
      </p:pic>
      <p:pic>
        <p:nvPicPr>
          <p:cNvPr id="283" name="Google Shape;283;p13"/>
          <p:cNvPicPr preferRelativeResize="0"/>
          <p:nvPr/>
        </p:nvPicPr>
        <p:blipFill>
          <a:blip r:embed="rId7">
            <a:alphaModFix/>
          </a:blip>
          <a:stretch>
            <a:fillRect/>
          </a:stretch>
        </p:blipFill>
        <p:spPr>
          <a:xfrm>
            <a:off x="7182023" y="0"/>
            <a:ext cx="1976125" cy="1847850"/>
          </a:xfrm>
          <a:prstGeom prst="rect">
            <a:avLst/>
          </a:prstGeom>
          <a:noFill/>
          <a:ln>
            <a:noFill/>
          </a:ln>
        </p:spPr>
      </p:pic>
      <p:pic>
        <p:nvPicPr>
          <p:cNvPr id="284" name="Google Shape;284;p13"/>
          <p:cNvPicPr preferRelativeResize="0"/>
          <p:nvPr/>
        </p:nvPicPr>
        <p:blipFill>
          <a:blip r:embed="rId8">
            <a:alphaModFix/>
          </a:blip>
          <a:stretch>
            <a:fillRect/>
          </a:stretch>
        </p:blipFill>
        <p:spPr>
          <a:xfrm>
            <a:off x="6413625" y="3543300"/>
            <a:ext cx="2857500" cy="1600200"/>
          </a:xfrm>
          <a:prstGeom prst="rect">
            <a:avLst/>
          </a:prstGeom>
          <a:noFill/>
          <a:ln>
            <a:noFill/>
          </a:ln>
        </p:spPr>
      </p:pic>
      <p:sp>
        <p:nvSpPr>
          <p:cNvPr id="285" name="Google Shape;285;p13"/>
          <p:cNvSpPr txBox="1"/>
          <p:nvPr/>
        </p:nvSpPr>
        <p:spPr>
          <a:xfrm>
            <a:off x="824000" y="1896125"/>
            <a:ext cx="6651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Nunito"/>
                <a:ea typeface="Nunito"/>
                <a:cs typeface="Nunito"/>
                <a:sym typeface="Nunito"/>
              </a:rPr>
              <a:t>Made By - Divya    22csu060</a:t>
            </a:r>
            <a:endParaRPr b="1" sz="1600">
              <a:latin typeface="Nunito"/>
              <a:ea typeface="Nunito"/>
              <a:cs typeface="Nunito"/>
              <a:sym typeface="Nunito"/>
            </a:endParaRPr>
          </a:p>
          <a:p>
            <a:pPr indent="0" lvl="0" marL="0" rtl="0" algn="l">
              <a:spcBef>
                <a:spcPts val="0"/>
              </a:spcBef>
              <a:spcAft>
                <a:spcPts val="0"/>
              </a:spcAft>
              <a:buNone/>
            </a:pPr>
            <a:r>
              <a:rPr b="1" lang="en" sz="1600">
                <a:latin typeface="Nunito"/>
                <a:ea typeface="Nunito"/>
                <a:cs typeface="Nunito"/>
                <a:sym typeface="Nunito"/>
              </a:rPr>
              <a:t>                   Erica     22csu065</a:t>
            </a:r>
            <a:endParaRPr b="1" sz="1600">
              <a:latin typeface="Nunito"/>
              <a:ea typeface="Nunito"/>
              <a:cs typeface="Nunito"/>
              <a:sym typeface="Nunito"/>
            </a:endParaRPr>
          </a:p>
          <a:p>
            <a:pPr indent="0" lvl="0" marL="0" rtl="0" algn="l">
              <a:spcBef>
                <a:spcPts val="0"/>
              </a:spcBef>
              <a:spcAft>
                <a:spcPts val="0"/>
              </a:spcAft>
              <a:buNone/>
            </a:pPr>
            <a:r>
              <a:rPr b="1" lang="en" sz="1600">
                <a:latin typeface="Nunito"/>
                <a:ea typeface="Nunito"/>
                <a:cs typeface="Nunito"/>
                <a:sym typeface="Nunito"/>
              </a:rPr>
              <a:t>                   Garima 22csu068</a:t>
            </a:r>
            <a:endParaRPr b="1" sz="1600">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 sz="2900">
                <a:latin typeface="Merriweather Black"/>
                <a:ea typeface="Merriweather Black"/>
                <a:cs typeface="Merriweather Black"/>
                <a:sym typeface="Merriweather Black"/>
              </a:rPr>
              <a:t>3. Transactions</a:t>
            </a:r>
            <a:endParaRPr b="0" sz="2900">
              <a:latin typeface="Merriweather Black"/>
              <a:ea typeface="Merriweather Black"/>
              <a:cs typeface="Merriweather Black"/>
              <a:sym typeface="Merriweather Black"/>
            </a:endParaRPr>
          </a:p>
        </p:txBody>
      </p:sp>
      <p:sp>
        <p:nvSpPr>
          <p:cNvPr id="347" name="Google Shape;347;p22"/>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48" name="Google Shape;348;p22"/>
          <p:cNvPicPr preferRelativeResize="0"/>
          <p:nvPr/>
        </p:nvPicPr>
        <p:blipFill rotWithShape="1">
          <a:blip r:embed="rId3">
            <a:alphaModFix/>
          </a:blip>
          <a:srcRect b="54509" l="14258" r="38386" t="15043"/>
          <a:stretch/>
        </p:blipFill>
        <p:spPr>
          <a:xfrm>
            <a:off x="1303788" y="1597875"/>
            <a:ext cx="7266773" cy="26279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3"/>
          <p:cNvSpPr txBox="1"/>
          <p:nvPr>
            <p:ph type="title"/>
          </p:nvPr>
        </p:nvSpPr>
        <p:spPr>
          <a:xfrm>
            <a:off x="839100" y="431925"/>
            <a:ext cx="7878600" cy="116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0" lang="en" sz="2920">
                <a:latin typeface="Merriweather Black"/>
                <a:ea typeface="Merriweather Black"/>
                <a:cs typeface="Merriweather Black"/>
                <a:sym typeface="Merriweather Black"/>
              </a:rPr>
              <a:t>4. Check the Details of Existing Accounts</a:t>
            </a:r>
            <a:endParaRPr b="0" sz="2920">
              <a:latin typeface="Merriweather Black"/>
              <a:ea typeface="Merriweather Black"/>
              <a:cs typeface="Merriweather Black"/>
              <a:sym typeface="Merriweather Black"/>
            </a:endParaRPr>
          </a:p>
        </p:txBody>
      </p:sp>
      <p:pic>
        <p:nvPicPr>
          <p:cNvPr id="354" name="Google Shape;354;p23"/>
          <p:cNvPicPr preferRelativeResize="0"/>
          <p:nvPr/>
        </p:nvPicPr>
        <p:blipFill rotWithShape="1">
          <a:blip r:embed="rId3">
            <a:alphaModFix/>
          </a:blip>
          <a:srcRect b="70481" l="14906" r="43488" t="16098"/>
          <a:stretch/>
        </p:blipFill>
        <p:spPr>
          <a:xfrm>
            <a:off x="1512000" y="1243800"/>
            <a:ext cx="6426000" cy="1165949"/>
          </a:xfrm>
          <a:prstGeom prst="rect">
            <a:avLst/>
          </a:prstGeom>
          <a:noFill/>
          <a:ln>
            <a:noFill/>
          </a:ln>
        </p:spPr>
      </p:pic>
      <p:pic>
        <p:nvPicPr>
          <p:cNvPr id="355" name="Google Shape;355;p23"/>
          <p:cNvPicPr preferRelativeResize="0"/>
          <p:nvPr/>
        </p:nvPicPr>
        <p:blipFill rotWithShape="1">
          <a:blip r:embed="rId4">
            <a:alphaModFix/>
          </a:blip>
          <a:srcRect b="51906" l="14871" r="44529" t="18373"/>
          <a:stretch/>
        </p:blipFill>
        <p:spPr>
          <a:xfrm>
            <a:off x="1512000" y="2409750"/>
            <a:ext cx="6426000" cy="2646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2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 sz="2900">
                <a:latin typeface="Merriweather Black"/>
                <a:ea typeface="Merriweather Black"/>
                <a:cs typeface="Merriweather Black"/>
                <a:sym typeface="Merriweather Black"/>
              </a:rPr>
              <a:t>5. Remove the existing Account</a:t>
            </a:r>
            <a:endParaRPr b="0" sz="2900">
              <a:latin typeface="Merriweather Black"/>
              <a:ea typeface="Merriweather Black"/>
              <a:cs typeface="Merriweather Black"/>
              <a:sym typeface="Merriweather Black"/>
            </a:endParaRPr>
          </a:p>
        </p:txBody>
      </p:sp>
      <p:pic>
        <p:nvPicPr>
          <p:cNvPr id="361" name="Google Shape;361;p24"/>
          <p:cNvPicPr preferRelativeResize="0"/>
          <p:nvPr/>
        </p:nvPicPr>
        <p:blipFill rotWithShape="1">
          <a:blip r:embed="rId3">
            <a:alphaModFix/>
          </a:blip>
          <a:srcRect b="46275" l="14260" r="45077" t="34296"/>
          <a:stretch/>
        </p:blipFill>
        <p:spPr>
          <a:xfrm>
            <a:off x="1195800" y="1710000"/>
            <a:ext cx="7434173" cy="1998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2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 sz="2900">
                <a:latin typeface="Merriweather Black"/>
                <a:ea typeface="Merriweather Black"/>
                <a:cs typeface="Merriweather Black"/>
                <a:sym typeface="Merriweather Black"/>
              </a:rPr>
              <a:t>6. View customer’s List</a:t>
            </a:r>
            <a:endParaRPr b="0" sz="2900">
              <a:latin typeface="Merriweather Black"/>
              <a:ea typeface="Merriweather Black"/>
              <a:cs typeface="Merriweather Black"/>
              <a:sym typeface="Merriweather Black"/>
            </a:endParaRPr>
          </a:p>
        </p:txBody>
      </p:sp>
      <p:pic>
        <p:nvPicPr>
          <p:cNvPr id="367" name="Google Shape;367;p25"/>
          <p:cNvPicPr preferRelativeResize="0"/>
          <p:nvPr/>
        </p:nvPicPr>
        <p:blipFill rotWithShape="1">
          <a:blip r:embed="rId3">
            <a:alphaModFix/>
          </a:blip>
          <a:srcRect b="34208" l="14258" r="40749" t="34644"/>
          <a:stretch/>
        </p:blipFill>
        <p:spPr>
          <a:xfrm>
            <a:off x="1303800" y="1782000"/>
            <a:ext cx="7030498" cy="273755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26"/>
          <p:cNvSpPr txBox="1"/>
          <p:nvPr>
            <p:ph type="title"/>
          </p:nvPr>
        </p:nvSpPr>
        <p:spPr>
          <a:xfrm>
            <a:off x="1177800" y="2247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 sz="2900">
                <a:latin typeface="Merriweather Black"/>
                <a:ea typeface="Merriweather Black"/>
                <a:cs typeface="Merriweather Black"/>
                <a:sym typeface="Merriweather Black"/>
              </a:rPr>
              <a:t>7 ATM Feature</a:t>
            </a:r>
            <a:endParaRPr b="0" sz="2900">
              <a:latin typeface="Merriweather Black"/>
              <a:ea typeface="Merriweather Black"/>
              <a:cs typeface="Merriweather Black"/>
              <a:sym typeface="Merriweather Black"/>
            </a:endParaRPr>
          </a:p>
        </p:txBody>
      </p:sp>
      <p:pic>
        <p:nvPicPr>
          <p:cNvPr id="373" name="Google Shape;373;p26"/>
          <p:cNvPicPr preferRelativeResize="0"/>
          <p:nvPr/>
        </p:nvPicPr>
        <p:blipFill rotWithShape="1">
          <a:blip r:embed="rId3">
            <a:alphaModFix/>
          </a:blip>
          <a:srcRect b="57069" l="25160" r="43285" t="38923"/>
          <a:stretch/>
        </p:blipFill>
        <p:spPr>
          <a:xfrm>
            <a:off x="1368900" y="1026000"/>
            <a:ext cx="5377502" cy="342001"/>
          </a:xfrm>
          <a:prstGeom prst="rect">
            <a:avLst/>
          </a:prstGeom>
          <a:noFill/>
          <a:ln>
            <a:noFill/>
          </a:ln>
        </p:spPr>
      </p:pic>
      <p:pic>
        <p:nvPicPr>
          <p:cNvPr id="374" name="Google Shape;374;p26"/>
          <p:cNvPicPr preferRelativeResize="0"/>
          <p:nvPr/>
        </p:nvPicPr>
        <p:blipFill rotWithShape="1">
          <a:blip r:embed="rId4">
            <a:alphaModFix/>
          </a:blip>
          <a:srcRect b="43311" l="14450" r="53650" t="39794"/>
          <a:stretch/>
        </p:blipFill>
        <p:spPr>
          <a:xfrm>
            <a:off x="1368900" y="1368000"/>
            <a:ext cx="5377498" cy="1601999"/>
          </a:xfrm>
          <a:prstGeom prst="rect">
            <a:avLst/>
          </a:prstGeom>
          <a:noFill/>
          <a:ln>
            <a:noFill/>
          </a:ln>
        </p:spPr>
      </p:pic>
      <p:pic>
        <p:nvPicPr>
          <p:cNvPr id="375" name="Google Shape;375;p26"/>
          <p:cNvPicPr preferRelativeResize="0"/>
          <p:nvPr/>
        </p:nvPicPr>
        <p:blipFill rotWithShape="1">
          <a:blip r:embed="rId5">
            <a:alphaModFix/>
          </a:blip>
          <a:srcRect b="50323" l="14970" r="49359" t="35243"/>
          <a:stretch/>
        </p:blipFill>
        <p:spPr>
          <a:xfrm>
            <a:off x="1368900" y="2970000"/>
            <a:ext cx="5377502" cy="1223999"/>
          </a:xfrm>
          <a:prstGeom prst="rect">
            <a:avLst/>
          </a:prstGeom>
          <a:noFill/>
          <a:ln>
            <a:noFill/>
          </a:ln>
        </p:spPr>
      </p:pic>
      <p:pic>
        <p:nvPicPr>
          <p:cNvPr id="376" name="Google Shape;376;p26"/>
          <p:cNvPicPr preferRelativeResize="0"/>
          <p:nvPr/>
        </p:nvPicPr>
        <p:blipFill rotWithShape="1">
          <a:blip r:embed="rId6">
            <a:alphaModFix/>
          </a:blip>
          <a:srcRect b="39153" l="14876" r="53757" t="52634"/>
          <a:stretch/>
        </p:blipFill>
        <p:spPr>
          <a:xfrm>
            <a:off x="1368900" y="4194000"/>
            <a:ext cx="5377502" cy="7919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27"/>
          <p:cNvSpPr txBox="1"/>
          <p:nvPr>
            <p:ph type="title"/>
          </p:nvPr>
        </p:nvSpPr>
        <p:spPr>
          <a:xfrm>
            <a:off x="1361875" y="4678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 sz="2900">
                <a:latin typeface="Merriweather Black"/>
                <a:ea typeface="Merriweather Black"/>
                <a:cs typeface="Merriweather Black"/>
                <a:sym typeface="Merriweather Black"/>
              </a:rPr>
              <a:t>Future Extensions that can be added</a:t>
            </a:r>
            <a:endParaRPr b="0" sz="2900">
              <a:latin typeface="Merriweather Black"/>
              <a:ea typeface="Merriweather Black"/>
              <a:cs typeface="Merriweather Black"/>
              <a:sym typeface="Merriweather Black"/>
            </a:endParaRPr>
          </a:p>
        </p:txBody>
      </p:sp>
      <p:pic>
        <p:nvPicPr>
          <p:cNvPr id="382" name="Google Shape;382;p27"/>
          <p:cNvPicPr preferRelativeResize="0"/>
          <p:nvPr/>
        </p:nvPicPr>
        <p:blipFill rotWithShape="1">
          <a:blip r:embed="rId3">
            <a:alphaModFix/>
          </a:blip>
          <a:srcRect b="6068" l="0" r="0" t="0"/>
          <a:stretch/>
        </p:blipFill>
        <p:spPr>
          <a:xfrm>
            <a:off x="185275" y="2571750"/>
            <a:ext cx="3665750" cy="2472075"/>
          </a:xfrm>
          <a:prstGeom prst="rect">
            <a:avLst/>
          </a:prstGeom>
          <a:noFill/>
          <a:ln>
            <a:noFill/>
          </a:ln>
          <a:effectLst>
            <a:outerShdw blurRad="57150" rotWithShape="0" algn="bl" dir="5400000" dist="19050">
              <a:srgbClr val="000000">
                <a:alpha val="50000"/>
              </a:srgbClr>
            </a:outerShdw>
          </a:effectLst>
        </p:spPr>
      </p:pic>
      <p:sp>
        <p:nvSpPr>
          <p:cNvPr id="383" name="Google Shape;383;p27"/>
          <p:cNvSpPr txBox="1"/>
          <p:nvPr>
            <p:ph idx="1" type="body"/>
          </p:nvPr>
        </p:nvSpPr>
        <p:spPr>
          <a:xfrm>
            <a:off x="1950600" y="1536500"/>
            <a:ext cx="6963000" cy="2766300"/>
          </a:xfrm>
          <a:prstGeom prst="rect">
            <a:avLst/>
          </a:prstGeom>
        </p:spPr>
        <p:txBody>
          <a:bodyPr anchorCtr="0" anchor="t" bIns="91425" lIns="91425" spcFirstLastPara="1" rIns="91425" wrap="square" tIns="91425">
            <a:normAutofit lnSpcReduction="20000"/>
          </a:bodyPr>
          <a:lstStyle/>
          <a:p>
            <a:pPr indent="-368300" lvl="0" marL="457200" rtl="0" algn="l">
              <a:spcBef>
                <a:spcPts val="0"/>
              </a:spcBef>
              <a:spcAft>
                <a:spcPts val="0"/>
              </a:spcAft>
              <a:buSzPts val="2200"/>
              <a:buAutoNum type="arabicParenR"/>
            </a:pPr>
            <a:r>
              <a:rPr b="1" lang="en" sz="2200"/>
              <a:t>E- Banking </a:t>
            </a:r>
            <a:endParaRPr b="1" sz="2200"/>
          </a:p>
          <a:p>
            <a:pPr indent="0" lvl="0" marL="457200" rtl="0" algn="l">
              <a:spcBef>
                <a:spcPts val="1200"/>
              </a:spcBef>
              <a:spcAft>
                <a:spcPts val="0"/>
              </a:spcAft>
              <a:buNone/>
            </a:pPr>
            <a:r>
              <a:rPr b="1" lang="en" sz="2200"/>
              <a:t>Using </a:t>
            </a:r>
            <a:r>
              <a:rPr b="1" lang="en" sz="2200"/>
              <a:t>details</a:t>
            </a:r>
            <a:r>
              <a:rPr b="1" lang="en" sz="2200"/>
              <a:t> of    a) Adhaar Card  </a:t>
            </a:r>
            <a:endParaRPr b="1" sz="2200"/>
          </a:p>
          <a:p>
            <a:pPr indent="0" lvl="0" marL="457200" rtl="0" algn="l">
              <a:spcBef>
                <a:spcPts val="1200"/>
              </a:spcBef>
              <a:spcAft>
                <a:spcPts val="0"/>
              </a:spcAft>
              <a:buNone/>
            </a:pPr>
            <a:r>
              <a:rPr b="1" lang="en" sz="2200"/>
              <a:t>                               b) PAN Card</a:t>
            </a:r>
            <a:endParaRPr b="1" sz="2200"/>
          </a:p>
          <a:p>
            <a:pPr indent="0" lvl="0" marL="457200" rtl="0" algn="l">
              <a:spcBef>
                <a:spcPts val="1200"/>
              </a:spcBef>
              <a:spcAft>
                <a:spcPts val="0"/>
              </a:spcAft>
              <a:buNone/>
            </a:pPr>
            <a:r>
              <a:rPr b="1" lang="en" sz="2200"/>
              <a:t>                               c)</a:t>
            </a:r>
            <a:r>
              <a:rPr b="1" lang="en" sz="2200"/>
              <a:t> </a:t>
            </a:r>
            <a:r>
              <a:rPr b="1" lang="en" sz="2200"/>
              <a:t>Email Address</a:t>
            </a:r>
            <a:endParaRPr b="1" sz="2200"/>
          </a:p>
          <a:p>
            <a:pPr indent="0" lvl="0" marL="457200" rtl="0" algn="l">
              <a:spcBef>
                <a:spcPts val="1200"/>
              </a:spcBef>
              <a:spcAft>
                <a:spcPts val="0"/>
              </a:spcAft>
              <a:buNone/>
            </a:pPr>
            <a:r>
              <a:t/>
            </a:r>
            <a:endParaRPr b="1" sz="1900"/>
          </a:p>
          <a:p>
            <a:pPr indent="0" lvl="0" marL="0" rtl="0" algn="l">
              <a:spcBef>
                <a:spcPts val="1200"/>
              </a:spcBef>
              <a:spcAft>
                <a:spcPts val="12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2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
                <a:latin typeface="Merriweather Black"/>
                <a:ea typeface="Merriweather Black"/>
                <a:cs typeface="Merriweather Black"/>
                <a:sym typeface="Merriweather Black"/>
              </a:rPr>
              <a:t>List of References</a:t>
            </a:r>
            <a:endParaRPr b="0">
              <a:latin typeface="Merriweather Black"/>
              <a:ea typeface="Merriweather Black"/>
              <a:cs typeface="Merriweather Black"/>
              <a:sym typeface="Merriweather Black"/>
            </a:endParaRPr>
          </a:p>
        </p:txBody>
      </p:sp>
      <p:sp>
        <p:nvSpPr>
          <p:cNvPr id="389" name="Google Shape;389;p28"/>
          <p:cNvSpPr txBox="1"/>
          <p:nvPr>
            <p:ph idx="1" type="body"/>
          </p:nvPr>
        </p:nvSpPr>
        <p:spPr>
          <a:xfrm>
            <a:off x="1303800" y="1503825"/>
            <a:ext cx="7030500" cy="30279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t/>
            </a:r>
            <a:endParaRPr sz="2955">
              <a:uFill>
                <a:noFill/>
              </a:uFill>
              <a:hlinkClick r:id="rId3"/>
            </a:endParaRPr>
          </a:p>
          <a:p>
            <a:pPr indent="0" lvl="0" marL="0" rtl="0" algn="l">
              <a:spcBef>
                <a:spcPts val="1200"/>
              </a:spcBef>
              <a:spcAft>
                <a:spcPts val="0"/>
              </a:spcAft>
              <a:buNone/>
            </a:pPr>
            <a:r>
              <a:rPr lang="en" sz="2800">
                <a:uFill>
                  <a:noFill/>
                </a:uFill>
                <a:hlinkClick r:id="rId4"/>
              </a:rPr>
              <a:t>https://www.codewithc.co</a:t>
            </a:r>
            <a:r>
              <a:rPr lang="en" sz="2800"/>
              <a:t>m   </a:t>
            </a:r>
            <a:endParaRPr sz="2800"/>
          </a:p>
          <a:p>
            <a:pPr indent="0" lvl="0" marL="0" rtl="0" algn="l">
              <a:spcBef>
                <a:spcPts val="1200"/>
              </a:spcBef>
              <a:spcAft>
                <a:spcPts val="0"/>
              </a:spcAft>
              <a:buNone/>
            </a:pPr>
            <a:r>
              <a:rPr lang="en" sz="2800" u="sng">
                <a:solidFill>
                  <a:schemeClr val="hlink"/>
                </a:solidFill>
                <a:hlinkClick r:id="rId5"/>
              </a:rPr>
              <a:t>https://www.geeksforgeeks.org</a:t>
            </a:r>
            <a:r>
              <a:rPr lang="en" sz="2800"/>
              <a:t> </a:t>
            </a:r>
            <a:endParaRPr sz="2800"/>
          </a:p>
          <a:p>
            <a:pPr indent="0" lvl="0" marL="0" rtl="0" algn="l">
              <a:spcBef>
                <a:spcPts val="1200"/>
              </a:spcBef>
              <a:spcAft>
                <a:spcPts val="0"/>
              </a:spcAft>
              <a:buNone/>
            </a:pPr>
            <a:r>
              <a:rPr lang="en" sz="2800" u="sng">
                <a:solidFill>
                  <a:schemeClr val="hlink"/>
                </a:solidFill>
                <a:hlinkClick r:id="rId6"/>
              </a:rPr>
              <a:t>https://github.com</a:t>
            </a:r>
            <a:r>
              <a:rPr lang="en" sz="2800"/>
              <a:t> </a:t>
            </a:r>
            <a:endParaRPr sz="2800"/>
          </a:p>
          <a:p>
            <a:pPr indent="0" lvl="0" marL="0" rtl="0" algn="l">
              <a:spcBef>
                <a:spcPts val="1200"/>
              </a:spcBef>
              <a:spcAft>
                <a:spcPts val="0"/>
              </a:spcAft>
              <a:buNone/>
            </a:pPr>
            <a:r>
              <a:rPr lang="en" sz="2800" u="sng">
                <a:solidFill>
                  <a:schemeClr val="hlink"/>
                </a:solidFill>
                <a:hlinkClick r:id="rId7"/>
              </a:rPr>
              <a:t>http://www.cprogrammingnotes.com</a:t>
            </a:r>
            <a:r>
              <a:rPr lang="en" sz="2800"/>
              <a:t> </a:t>
            </a:r>
            <a:endParaRPr sz="2800" u="sng">
              <a:solidFill>
                <a:srgbClr val="BDC1C6"/>
              </a:solidFill>
              <a:highlight>
                <a:srgbClr val="202124"/>
              </a:highlight>
              <a:latin typeface="Arial"/>
              <a:ea typeface="Arial"/>
              <a:cs typeface="Arial"/>
              <a:sym typeface="Arial"/>
              <a:hlinkClick r:id="rId8">
                <a:extLst>
                  <a:ext uri="{A12FA001-AC4F-418D-AE19-62706E023703}">
                    <ahyp:hlinkClr val="tx"/>
                  </a:ext>
                </a:extLst>
              </a:hlinkClick>
            </a:endParaRPr>
          </a:p>
          <a:p>
            <a:pPr indent="0" lvl="0" marL="0" rtl="0" algn="l">
              <a:spcBef>
                <a:spcPts val="1200"/>
              </a:spcBef>
              <a:spcAft>
                <a:spcPts val="0"/>
              </a:spcAft>
              <a:buNone/>
            </a:pPr>
            <a:r>
              <a:t/>
            </a:r>
            <a:endParaRPr sz="1050" u="sng">
              <a:solidFill>
                <a:srgbClr val="BDC1C6"/>
              </a:solidFill>
              <a:highlight>
                <a:srgbClr val="202124"/>
              </a:highlight>
              <a:latin typeface="Arial"/>
              <a:ea typeface="Arial"/>
              <a:cs typeface="Arial"/>
              <a:sym typeface="Arial"/>
              <a:hlinkClick r:id="rId9">
                <a:extLst>
                  <a:ext uri="{A12FA001-AC4F-418D-AE19-62706E023703}">
                    <ahyp:hlinkClr val="tx"/>
                  </a:ext>
                </a:extLst>
              </a:hlinkClick>
            </a:endParaRPr>
          </a:p>
          <a:p>
            <a:pPr indent="0" lvl="0" marL="0" rtl="0" algn="l">
              <a:spcBef>
                <a:spcPts val="120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2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95" name="Google Shape;395;p29"/>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96" name="Google Shape;396;p2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4"/>
          <p:cNvSpPr txBox="1"/>
          <p:nvPr>
            <p:ph type="title"/>
          </p:nvPr>
        </p:nvSpPr>
        <p:spPr>
          <a:xfrm>
            <a:off x="1303800" y="598575"/>
            <a:ext cx="7030500" cy="634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i="1" lang="en" u="sng"/>
              <a:t>INTRODUCTION</a:t>
            </a:r>
            <a:endParaRPr i="1" u="sng"/>
          </a:p>
        </p:txBody>
      </p:sp>
      <p:sp>
        <p:nvSpPr>
          <p:cNvPr id="291" name="Google Shape;291;p14"/>
          <p:cNvSpPr txBox="1"/>
          <p:nvPr>
            <p:ph idx="1" type="body"/>
          </p:nvPr>
        </p:nvSpPr>
        <p:spPr>
          <a:xfrm>
            <a:off x="504175" y="1698675"/>
            <a:ext cx="4168800" cy="2862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500">
                <a:solidFill>
                  <a:srgbClr val="000000"/>
                </a:solidFill>
                <a:latin typeface="Georgia"/>
                <a:ea typeface="Georgia"/>
                <a:cs typeface="Georgia"/>
                <a:sym typeface="Georgia"/>
              </a:rPr>
              <a:t>Banking</a:t>
            </a:r>
            <a:r>
              <a:rPr lang="en" sz="1500">
                <a:solidFill>
                  <a:srgbClr val="292929"/>
                </a:solidFill>
                <a:highlight>
                  <a:srgbClr val="FFFFFF"/>
                </a:highlight>
                <a:latin typeface="Georgia"/>
                <a:ea typeface="Georgia"/>
                <a:cs typeface="Georgia"/>
                <a:sym typeface="Georgia"/>
              </a:rPr>
              <a:t> is an industry that handles cash, credit, and other financial transactions. Banks provide a Safe place to Store extra cash and credit.They offer savings accounts, Certificates of Deposit, and checking accounts. Banks use these deposits to make loans. These loans include home mortgages, business loans, and car loans. </a:t>
            </a:r>
            <a:endParaRPr sz="1900"/>
          </a:p>
        </p:txBody>
      </p:sp>
      <p:pic>
        <p:nvPicPr>
          <p:cNvPr id="292" name="Google Shape;292;p14"/>
          <p:cNvPicPr preferRelativeResize="0"/>
          <p:nvPr/>
        </p:nvPicPr>
        <p:blipFill>
          <a:blip r:embed="rId3">
            <a:alphaModFix/>
          </a:blip>
          <a:stretch>
            <a:fillRect/>
          </a:stretch>
        </p:blipFill>
        <p:spPr>
          <a:xfrm>
            <a:off x="4774475" y="1325925"/>
            <a:ext cx="4168800" cy="3159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98" name="Google Shape;298;p15"/>
          <p:cNvSpPr txBox="1"/>
          <p:nvPr>
            <p:ph idx="1" type="body"/>
          </p:nvPr>
        </p:nvSpPr>
        <p:spPr>
          <a:xfrm>
            <a:off x="515500" y="1463375"/>
            <a:ext cx="4236000" cy="2862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solidFill>
                  <a:srgbClr val="3C4852"/>
                </a:solidFill>
                <a:latin typeface="Arial"/>
                <a:ea typeface="Arial"/>
                <a:cs typeface="Arial"/>
                <a:sym typeface="Arial"/>
              </a:rPr>
              <a:t>Banking is an integral part of the whole financial system. It affects the country’s economy by providing investment, credit, and infrastructure. The banking industry is the backbone of global economies. The banking sector plays a significant role in the economic growth and development of any country.The introduction of the banking industry highlights the importance of the banking sector in developing countries, especially rural areas where traditional financial institutions are less developed, and there is a need for change.</a:t>
            </a:r>
            <a:endParaRPr sz="1500"/>
          </a:p>
        </p:txBody>
      </p:sp>
      <p:pic>
        <p:nvPicPr>
          <p:cNvPr id="299" name="Google Shape;299;p15"/>
          <p:cNvPicPr preferRelativeResize="0"/>
          <p:nvPr/>
        </p:nvPicPr>
        <p:blipFill>
          <a:blip r:embed="rId3">
            <a:alphaModFix/>
          </a:blip>
          <a:stretch>
            <a:fillRect/>
          </a:stretch>
        </p:blipFill>
        <p:spPr>
          <a:xfrm>
            <a:off x="5054500" y="486625"/>
            <a:ext cx="3472825" cy="2423275"/>
          </a:xfrm>
          <a:prstGeom prst="rect">
            <a:avLst/>
          </a:prstGeom>
          <a:noFill/>
          <a:ln>
            <a:noFill/>
          </a:ln>
        </p:spPr>
      </p:pic>
      <p:pic>
        <p:nvPicPr>
          <p:cNvPr id="300" name="Google Shape;300;p15"/>
          <p:cNvPicPr preferRelativeResize="0"/>
          <p:nvPr/>
        </p:nvPicPr>
        <p:blipFill>
          <a:blip r:embed="rId4">
            <a:alphaModFix/>
          </a:blip>
          <a:stretch>
            <a:fillRect/>
          </a:stretch>
        </p:blipFill>
        <p:spPr>
          <a:xfrm>
            <a:off x="5054500" y="2909900"/>
            <a:ext cx="3472825" cy="1903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06" name="Google Shape;306;p1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7" name="Google Shape;307;p1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17"/>
          <p:cNvSpPr txBox="1"/>
          <p:nvPr>
            <p:ph type="title"/>
          </p:nvPr>
        </p:nvSpPr>
        <p:spPr>
          <a:xfrm>
            <a:off x="1057025" y="598575"/>
            <a:ext cx="79551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0" lang="en" sz="2920">
                <a:latin typeface="Merriweather Black"/>
                <a:ea typeface="Merriweather Black"/>
                <a:cs typeface="Merriweather Black"/>
                <a:sym typeface="Merriweather Black"/>
              </a:rPr>
              <a:t>A file is created with the name record.dat</a:t>
            </a:r>
            <a:endParaRPr b="0" sz="2920">
              <a:latin typeface="Merriweather Black"/>
              <a:ea typeface="Merriweather Black"/>
              <a:cs typeface="Merriweather Black"/>
              <a:sym typeface="Merriweather Black"/>
            </a:endParaRPr>
          </a:p>
        </p:txBody>
      </p:sp>
      <p:pic>
        <p:nvPicPr>
          <p:cNvPr id="313" name="Google Shape;313;p17"/>
          <p:cNvPicPr preferRelativeResize="0"/>
          <p:nvPr/>
        </p:nvPicPr>
        <p:blipFill rotWithShape="1">
          <a:blip r:embed="rId3">
            <a:alphaModFix/>
          </a:blip>
          <a:srcRect b="66522" l="14257" r="34217" t="7630"/>
          <a:stretch/>
        </p:blipFill>
        <p:spPr>
          <a:xfrm>
            <a:off x="412163" y="1597875"/>
            <a:ext cx="8319677" cy="234762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18"/>
          <p:cNvSpPr txBox="1"/>
          <p:nvPr>
            <p:ph type="title"/>
          </p:nvPr>
        </p:nvSpPr>
        <p:spPr>
          <a:xfrm>
            <a:off x="1303800" y="490575"/>
            <a:ext cx="6148200" cy="73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 sz="2900">
                <a:latin typeface="Merriweather Black"/>
                <a:ea typeface="Merriweather Black"/>
                <a:cs typeface="Merriweather Black"/>
                <a:sym typeface="Merriweather Black"/>
              </a:rPr>
              <a:t>User Login</a:t>
            </a:r>
            <a:endParaRPr b="0" sz="2900">
              <a:latin typeface="Merriweather Black"/>
              <a:ea typeface="Merriweather Black"/>
              <a:cs typeface="Merriweather Black"/>
              <a:sym typeface="Merriweather Black"/>
            </a:endParaRPr>
          </a:p>
        </p:txBody>
      </p:sp>
      <p:sp>
        <p:nvSpPr>
          <p:cNvPr id="319" name="Google Shape;319;p1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0" name="Google Shape;320;p18"/>
          <p:cNvPicPr preferRelativeResize="0"/>
          <p:nvPr/>
        </p:nvPicPr>
        <p:blipFill rotWithShape="1">
          <a:blip r:embed="rId3">
            <a:alphaModFix/>
          </a:blip>
          <a:srcRect b="45985" l="14258" r="16795" t="15746"/>
          <a:stretch/>
        </p:blipFill>
        <p:spPr>
          <a:xfrm>
            <a:off x="501600" y="1409625"/>
            <a:ext cx="8140810" cy="25415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19"/>
          <p:cNvSpPr txBox="1"/>
          <p:nvPr>
            <p:ph type="title"/>
          </p:nvPr>
        </p:nvSpPr>
        <p:spPr>
          <a:xfrm>
            <a:off x="1303800" y="598575"/>
            <a:ext cx="7030500" cy="66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 sz="2900">
                <a:latin typeface="Merriweather Black"/>
                <a:ea typeface="Merriweather Black"/>
                <a:cs typeface="Merriweather Black"/>
                <a:sym typeface="Merriweather Black"/>
              </a:rPr>
              <a:t>Main Menu</a:t>
            </a:r>
            <a:endParaRPr b="0" sz="2900">
              <a:latin typeface="Merriweather Black"/>
              <a:ea typeface="Merriweather Black"/>
              <a:cs typeface="Merriweather Black"/>
              <a:sym typeface="Merriweather Black"/>
            </a:endParaRPr>
          </a:p>
        </p:txBody>
      </p:sp>
      <p:pic>
        <p:nvPicPr>
          <p:cNvPr id="326" name="Google Shape;326;p19"/>
          <p:cNvPicPr preferRelativeResize="0"/>
          <p:nvPr/>
        </p:nvPicPr>
        <p:blipFill rotWithShape="1">
          <a:blip r:embed="rId3">
            <a:alphaModFix/>
          </a:blip>
          <a:srcRect b="43656" l="18506" r="49998" t="17849"/>
          <a:stretch/>
        </p:blipFill>
        <p:spPr>
          <a:xfrm>
            <a:off x="1134000" y="1386000"/>
            <a:ext cx="4575490" cy="31456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0"/>
          <p:cNvSpPr txBox="1"/>
          <p:nvPr>
            <p:ph type="title"/>
          </p:nvPr>
        </p:nvSpPr>
        <p:spPr>
          <a:xfrm>
            <a:off x="1177800" y="454575"/>
            <a:ext cx="7030500" cy="999300"/>
          </a:xfrm>
          <a:prstGeom prst="rect">
            <a:avLst/>
          </a:prstGeom>
        </p:spPr>
        <p:txBody>
          <a:bodyPr anchorCtr="0" anchor="t" bIns="91425" lIns="91425" spcFirstLastPara="1" rIns="91425" wrap="square" tIns="91425">
            <a:normAutofit/>
          </a:bodyPr>
          <a:lstStyle/>
          <a:p>
            <a:pPr indent="-412750" lvl="0" marL="457200" rtl="0" algn="l">
              <a:spcBef>
                <a:spcPts val="0"/>
              </a:spcBef>
              <a:spcAft>
                <a:spcPts val="0"/>
              </a:spcAft>
              <a:buSzPts val="2900"/>
              <a:buFont typeface="Merriweather Black"/>
              <a:buAutoNum type="arabicPeriod"/>
            </a:pPr>
            <a:r>
              <a:rPr b="0" lang="en" sz="2900">
                <a:latin typeface="Merriweather Black"/>
                <a:ea typeface="Merriweather Black"/>
                <a:cs typeface="Merriweather Black"/>
                <a:sym typeface="Merriweather Black"/>
              </a:rPr>
              <a:t>Creating a new account </a:t>
            </a:r>
            <a:endParaRPr b="0" sz="2900">
              <a:latin typeface="Merriweather Black"/>
              <a:ea typeface="Merriweather Black"/>
              <a:cs typeface="Merriweather Black"/>
              <a:sym typeface="Merriweather Black"/>
            </a:endParaRPr>
          </a:p>
        </p:txBody>
      </p:sp>
      <p:pic>
        <p:nvPicPr>
          <p:cNvPr id="332" name="Google Shape;332;p20"/>
          <p:cNvPicPr preferRelativeResize="0"/>
          <p:nvPr/>
        </p:nvPicPr>
        <p:blipFill rotWithShape="1">
          <a:blip r:embed="rId3">
            <a:alphaModFix/>
          </a:blip>
          <a:srcRect b="16358" l="14257" r="50001" t="16101"/>
          <a:stretch/>
        </p:blipFill>
        <p:spPr>
          <a:xfrm>
            <a:off x="1429800" y="1215000"/>
            <a:ext cx="3574200" cy="3799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21"/>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sz="2900">
                <a:latin typeface="Merriweather Black"/>
                <a:ea typeface="Merriweather Black"/>
                <a:cs typeface="Merriweather Black"/>
                <a:sym typeface="Merriweather Black"/>
              </a:rPr>
              <a:t>2. Update the info of existing account</a:t>
            </a:r>
            <a:endParaRPr b="0" sz="2900">
              <a:latin typeface="Merriweather Black"/>
              <a:ea typeface="Merriweather Black"/>
              <a:cs typeface="Merriweather Black"/>
              <a:sym typeface="Merriweather Black"/>
            </a:endParaRPr>
          </a:p>
        </p:txBody>
      </p:sp>
      <p:sp>
        <p:nvSpPr>
          <p:cNvPr id="338" name="Google Shape;338;p21"/>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9" name="Google Shape;339;p21"/>
          <p:cNvPicPr preferRelativeResize="0"/>
          <p:nvPr/>
        </p:nvPicPr>
        <p:blipFill rotWithShape="1">
          <a:blip r:embed="rId3">
            <a:alphaModFix/>
          </a:blip>
          <a:srcRect b="61308" l="14260" r="37595" t="17149"/>
          <a:stretch/>
        </p:blipFill>
        <p:spPr>
          <a:xfrm>
            <a:off x="1303800" y="1463700"/>
            <a:ext cx="6842573" cy="1722300"/>
          </a:xfrm>
          <a:prstGeom prst="rect">
            <a:avLst/>
          </a:prstGeom>
          <a:noFill/>
          <a:ln>
            <a:noFill/>
          </a:ln>
        </p:spPr>
      </p:pic>
      <p:pic>
        <p:nvPicPr>
          <p:cNvPr id="340" name="Google Shape;340;p21"/>
          <p:cNvPicPr preferRelativeResize="0"/>
          <p:nvPr/>
        </p:nvPicPr>
        <p:blipFill rotWithShape="1">
          <a:blip r:embed="rId4">
            <a:alphaModFix/>
          </a:blip>
          <a:srcRect b="76503" l="14765" r="37014" t="14499"/>
          <a:stretch/>
        </p:blipFill>
        <p:spPr>
          <a:xfrm>
            <a:off x="1303800" y="3186000"/>
            <a:ext cx="6842573" cy="737999"/>
          </a:xfrm>
          <a:prstGeom prst="rect">
            <a:avLst/>
          </a:prstGeom>
          <a:noFill/>
          <a:ln>
            <a:noFill/>
          </a:ln>
        </p:spPr>
      </p:pic>
      <p:pic>
        <p:nvPicPr>
          <p:cNvPr id="341" name="Google Shape;341;p21"/>
          <p:cNvPicPr preferRelativeResize="0"/>
          <p:nvPr/>
        </p:nvPicPr>
        <p:blipFill rotWithShape="1">
          <a:blip r:embed="rId5">
            <a:alphaModFix/>
          </a:blip>
          <a:srcRect b="34871" l="14910" r="36313" t="52464"/>
          <a:stretch/>
        </p:blipFill>
        <p:spPr>
          <a:xfrm>
            <a:off x="1303800" y="3780000"/>
            <a:ext cx="6842573" cy="999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